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36"/>
  </p:notesMasterIdLst>
  <p:sldIdLst>
    <p:sldId id="645" r:id="rId3"/>
    <p:sldId id="646" r:id="rId4"/>
    <p:sldId id="625" r:id="rId5"/>
    <p:sldId id="647" r:id="rId6"/>
    <p:sldId id="648" r:id="rId7"/>
    <p:sldId id="672" r:id="rId8"/>
    <p:sldId id="649" r:id="rId9"/>
    <p:sldId id="673" r:id="rId10"/>
    <p:sldId id="674" r:id="rId11"/>
    <p:sldId id="675" r:id="rId12"/>
    <p:sldId id="677" r:id="rId13"/>
    <p:sldId id="676" r:id="rId14"/>
    <p:sldId id="650" r:id="rId15"/>
    <p:sldId id="651" r:id="rId16"/>
    <p:sldId id="652" r:id="rId17"/>
    <p:sldId id="653" r:id="rId18"/>
    <p:sldId id="654" r:id="rId19"/>
    <p:sldId id="655" r:id="rId20"/>
    <p:sldId id="656" r:id="rId21"/>
    <p:sldId id="657" r:id="rId22"/>
    <p:sldId id="658" r:id="rId23"/>
    <p:sldId id="640" r:id="rId24"/>
    <p:sldId id="659" r:id="rId25"/>
    <p:sldId id="663" r:id="rId26"/>
    <p:sldId id="664" r:id="rId27"/>
    <p:sldId id="665" r:id="rId28"/>
    <p:sldId id="666" r:id="rId29"/>
    <p:sldId id="662" r:id="rId30"/>
    <p:sldId id="660" r:id="rId31"/>
    <p:sldId id="670" r:id="rId32"/>
    <p:sldId id="270" r:id="rId33"/>
    <p:sldId id="667" r:id="rId34"/>
    <p:sldId id="272" r:id="rId35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Show this video and story if students are having trouble understanding the impact. </a:t>
            </a: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7401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</a:t>
            </a:r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721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326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https://</a:t>
            </a:r>
            <a:r>
              <a:rPr lang="en-US" dirty="0" err="1"/>
              <a:t>www.europarl.europa.eu</a:t>
            </a:r>
            <a:r>
              <a:rPr lang="en-US" dirty="0"/>
              <a:t>/</a:t>
            </a:r>
            <a:r>
              <a:rPr lang="en-US" dirty="0" err="1"/>
              <a:t>RegData</a:t>
            </a:r>
            <a:r>
              <a:rPr lang="en-US" dirty="0"/>
              <a:t>/etudes/STUD/2021/690039/EPRS_STU(2021)690039_EN.pdf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610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detect-fakes/overview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detectfakes.kellogg.northwestern.edu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Contexto</a:t>
            </a:r>
            <a:r>
              <a:rPr lang="en-US" dirty="0">
                <a:highlight>
                  <a:srgbClr val="000000"/>
                </a:highlight>
              </a:rPr>
              <a:t> de la </a:t>
            </a:r>
            <a:r>
              <a:rPr lang="en-US" dirty="0" err="1">
                <a:highlight>
                  <a:srgbClr val="000000"/>
                </a:highlight>
              </a:rPr>
              <a:t>escena</a:t>
            </a:r>
            <a:endParaRPr lang="en-US" dirty="0">
              <a:highlight>
                <a:srgbClr val="0000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Consistencia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estructural</a:t>
            </a:r>
            <a:endParaRPr lang="en-US" dirty="0">
              <a:highlight>
                <a:srgbClr val="0000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Iluminación</a:t>
            </a:r>
            <a:r>
              <a:rPr lang="en-US" dirty="0">
                <a:highlight>
                  <a:srgbClr val="000000"/>
                </a:highlight>
              </a:rPr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Perspectiva</a:t>
            </a:r>
            <a:r>
              <a:rPr lang="en-US" dirty="0">
                <a:highlight>
                  <a:srgbClr val="000000"/>
                </a:highlight>
              </a:rPr>
              <a:t> y </a:t>
            </a:r>
            <a:r>
              <a:rPr lang="en-US" dirty="0" err="1">
                <a:highlight>
                  <a:srgbClr val="000000"/>
                </a:highlight>
              </a:rPr>
              <a:t>Geometría</a:t>
            </a:r>
            <a:endParaRPr lang="en-US" dirty="0">
              <a:highlight>
                <a:srgbClr val="0000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Repetición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en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detalle</a:t>
            </a:r>
            <a:endParaRPr lang="en-US" dirty="0">
              <a:highlight>
                <a:srgbClr val="0000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Elementos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faltantes</a:t>
            </a:r>
            <a:endParaRPr lang="en-US" dirty="0">
              <a:highlight>
                <a:srgbClr val="0000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Colocación</a:t>
            </a:r>
            <a:r>
              <a:rPr lang="en-US" dirty="0">
                <a:highlight>
                  <a:srgbClr val="000000"/>
                </a:highlight>
              </a:rPr>
              <a:t> de </a:t>
            </a:r>
            <a:r>
              <a:rPr lang="en-US" dirty="0" err="1">
                <a:highlight>
                  <a:srgbClr val="000000"/>
                </a:highlight>
              </a:rPr>
              <a:t>objetos</a:t>
            </a:r>
            <a:r>
              <a:rPr lang="en-US" dirty="0">
                <a:highlight>
                  <a:srgbClr val="000000"/>
                </a:highlight>
              </a:rPr>
              <a:t> sin </a:t>
            </a:r>
            <a:r>
              <a:rPr lang="en-US" dirty="0" err="1">
                <a:highlight>
                  <a:srgbClr val="000000"/>
                </a:highlight>
              </a:rPr>
              <a:t>sentido</a:t>
            </a:r>
            <a:endParaRPr lang="en-US" dirty="0">
              <a:highlight>
                <a:srgbClr val="0000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Continuidad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interrumpida</a:t>
            </a:r>
            <a:endParaRPr lang="en-US" dirty="0">
              <a:highlight>
                <a:srgbClr val="0000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Anomalías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en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patrones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comunes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892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77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Percibes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Comprobación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: </a:t>
            </a:r>
            <a:r>
              <a:rPr lang="en-US" dirty="0" err="1"/>
              <a:t>ejercicio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Continuar</a:t>
            </a:r>
            <a:r>
              <a:rPr lang="en-US" b="1" dirty="0"/>
              <a:t> con </a:t>
            </a:r>
            <a:r>
              <a:rPr lang="en-US" b="1" dirty="0" err="1"/>
              <a:t>Técnicas</a:t>
            </a:r>
            <a:r>
              <a:rPr lang="en-US" b="1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Busque</a:t>
            </a:r>
            <a:r>
              <a:rPr lang="en-US" dirty="0"/>
              <a:t> videos deepfake que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aparecido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noticias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vídeo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562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3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4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5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6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video.</a:t>
            </a:r>
          </a:p>
          <a:p>
            <a:r>
              <a:rPr lang="en-US" dirty="0"/>
              <a:t>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sintéticos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ojo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 es </a:t>
            </a:r>
            <a:r>
              <a:rPr lang="en-US" dirty="0" err="1"/>
              <a:t>limitada</a:t>
            </a:r>
            <a:r>
              <a:rPr lang="en-US" dirty="0"/>
              <a:t> y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 dirty="0"/>
              <a:t>.</a:t>
            </a:r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Términos</a:t>
            </a:r>
            <a:r>
              <a:rPr lang="en-US" dirty="0"/>
              <a:t> </a:t>
            </a:r>
            <a:r>
              <a:rPr lang="en-US" dirty="0" err="1"/>
              <a:t>utilizados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Synthetic Content</a:t>
            </a:r>
            <a:r>
              <a:rPr lang="en-US" dirty="0"/>
              <a:t>: </a:t>
            </a:r>
            <a:r>
              <a:rPr lang="en-US" dirty="0" err="1"/>
              <a:t>Término</a:t>
            </a:r>
            <a:r>
              <a:rPr lang="en-US" dirty="0"/>
              <a:t> que </a:t>
            </a:r>
            <a:r>
              <a:rPr lang="en-US" dirty="0" err="1"/>
              <a:t>abarca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producciones</a:t>
            </a:r>
            <a:r>
              <a:rPr lang="en-US" dirty="0"/>
              <a:t> de </a:t>
            </a:r>
            <a:r>
              <a:rPr lang="en-US" dirty="0" err="1"/>
              <a:t>medios</a:t>
            </a:r>
            <a:r>
              <a:rPr lang="en-US" dirty="0"/>
              <a:t> </a:t>
            </a:r>
            <a:r>
              <a:rPr lang="en-US" dirty="0" err="1"/>
              <a:t>automáticos</a:t>
            </a:r>
            <a:r>
              <a:rPr lang="en-US" dirty="0"/>
              <a:t> y </a:t>
            </a:r>
            <a:r>
              <a:rPr lang="en-US" dirty="0" err="1"/>
              <a:t>artificiales</a:t>
            </a:r>
            <a:r>
              <a:rPr lang="en-US" dirty="0"/>
              <a:t>, </a:t>
            </a:r>
            <a:r>
              <a:rPr lang="en-US" dirty="0" err="1"/>
              <a:t>incluida</a:t>
            </a:r>
            <a:r>
              <a:rPr lang="en-US" dirty="0"/>
              <a:t> la </a:t>
            </a:r>
            <a:r>
              <a:rPr lang="en-US" dirty="0" err="1"/>
              <a:t>manipulación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, audio y </a:t>
            </a:r>
            <a:r>
              <a:rPr lang="en-US" dirty="0" err="1"/>
              <a:t>texto</a:t>
            </a:r>
            <a:r>
              <a:rPr lang="en-US" dirty="0"/>
              <a:t>. Los </a:t>
            </a:r>
            <a:r>
              <a:rPr lang="en-US" dirty="0" err="1"/>
              <a:t>medios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 </a:t>
            </a:r>
            <a:r>
              <a:rPr lang="en-US" dirty="0" err="1"/>
              <a:t>suelen</a:t>
            </a:r>
            <a:r>
              <a:rPr lang="en-US" dirty="0"/>
              <a:t> </a:t>
            </a:r>
            <a:r>
              <a:rPr lang="en-US" dirty="0" err="1"/>
              <a:t>basarse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software de </a:t>
            </a:r>
            <a:r>
              <a:rPr lang="en-US" dirty="0" err="1"/>
              <a:t>inteligencia</a:t>
            </a:r>
            <a:r>
              <a:rPr lang="en-US" dirty="0"/>
              <a:t> artificial.[1]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Deep Fakes</a:t>
            </a:r>
            <a:r>
              <a:rPr lang="en-US" dirty="0"/>
              <a:t>: </a:t>
            </a:r>
            <a:r>
              <a:rPr lang="en-US" dirty="0" err="1"/>
              <a:t>medios</a:t>
            </a:r>
            <a:r>
              <a:rPr lang="en-US" dirty="0"/>
              <a:t> de audio o </a:t>
            </a:r>
            <a:r>
              <a:rPr lang="en-US" dirty="0" err="1"/>
              <a:t>visuales</a:t>
            </a:r>
            <a:r>
              <a:rPr lang="en-US" dirty="0"/>
              <a:t> </a:t>
            </a:r>
            <a:r>
              <a:rPr lang="en-US" dirty="0" err="1"/>
              <a:t>manipulados</a:t>
            </a:r>
            <a:r>
              <a:rPr lang="en-US" dirty="0"/>
              <a:t> o </a:t>
            </a:r>
            <a:r>
              <a:rPr lang="en-US" dirty="0" err="1"/>
              <a:t>sintéticos</a:t>
            </a:r>
            <a:r>
              <a:rPr lang="en-US" dirty="0"/>
              <a:t> que </a:t>
            </a:r>
            <a:r>
              <a:rPr lang="en-US" dirty="0" err="1"/>
              <a:t>parecen</a:t>
            </a:r>
            <a:r>
              <a:rPr lang="en-US" dirty="0"/>
              <a:t> </a:t>
            </a:r>
            <a:r>
              <a:rPr lang="en-US" dirty="0" err="1"/>
              <a:t>auténticos</a:t>
            </a:r>
            <a:r>
              <a:rPr lang="en-US" dirty="0"/>
              <a:t> y que </a:t>
            </a:r>
            <a:r>
              <a:rPr lang="en-US" dirty="0" err="1"/>
              <a:t>presentan</a:t>
            </a:r>
            <a:r>
              <a:rPr lang="en-US" dirty="0"/>
              <a:t> a personas que </a:t>
            </a:r>
            <a:r>
              <a:rPr lang="en-US" dirty="0" err="1"/>
              <a:t>parecen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 o </a:t>
            </a:r>
            <a:r>
              <a:rPr lang="en-US" dirty="0" err="1"/>
              <a:t>hacer</a:t>
            </a:r>
            <a:r>
              <a:rPr lang="en-US" dirty="0"/>
              <a:t> algo que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dicho</a:t>
            </a:r>
            <a:r>
              <a:rPr lang="en-US" dirty="0"/>
              <a:t> o </a:t>
            </a:r>
            <a:r>
              <a:rPr lang="en-US" dirty="0" err="1"/>
              <a:t>hecho</a:t>
            </a:r>
            <a:r>
              <a:rPr lang="en-US" dirty="0"/>
              <a:t>, </a:t>
            </a:r>
            <a:r>
              <a:rPr lang="en-US" dirty="0" err="1"/>
              <a:t>producidos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incluido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aprendizaje</a:t>
            </a:r>
            <a:r>
              <a:rPr lang="en-US" dirty="0"/>
              <a:t> profundo[1]</a:t>
            </a:r>
          </a:p>
        </p:txBody>
      </p:sp>
    </p:spTree>
    <p:extLst>
      <p:ext uri="{BB962C8B-B14F-4D97-AF65-F5344CB8AC3E}">
        <p14:creationId xmlns:p14="http://schemas.microsoft.com/office/powerpoint/2010/main" val="422623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9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Contexto</a:t>
            </a:r>
            <a:r>
              <a:rPr lang="en-US" dirty="0">
                <a:highlight>
                  <a:srgbClr val="000000"/>
                </a:highlight>
              </a:rPr>
              <a:t> de la </a:t>
            </a:r>
            <a:r>
              <a:rPr lang="en-US" dirty="0" err="1">
                <a:highlight>
                  <a:srgbClr val="000000"/>
                </a:highlight>
              </a:rPr>
              <a:t>escena</a:t>
            </a:r>
            <a:endParaRPr lang="en-US" dirty="0">
              <a:highlight>
                <a:srgbClr val="000000"/>
              </a:highligh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Manos y </a:t>
            </a:r>
            <a:r>
              <a:rPr lang="en-US" dirty="0" err="1">
                <a:highlight>
                  <a:srgbClr val="000000"/>
                </a:highlight>
              </a:rPr>
              <a:t>extremidades</a:t>
            </a:r>
            <a:r>
              <a:rPr lang="en-US" dirty="0">
                <a:highlight>
                  <a:srgbClr val="000000"/>
                </a:highlight>
              </a:rPr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Rostro y </a:t>
            </a:r>
            <a:r>
              <a:rPr lang="en-US" dirty="0" err="1">
                <a:highlight>
                  <a:srgbClr val="000000"/>
                </a:highlight>
              </a:rPr>
              <a:t>rasgos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faciales</a:t>
            </a:r>
            <a:r>
              <a:rPr lang="en-US" dirty="0">
                <a:highlight>
                  <a:srgbClr val="000000"/>
                </a:highlight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ighlight>
                  <a:srgbClr val="000000"/>
                </a:highlight>
              </a:rPr>
              <a:t>Ropa</a:t>
            </a:r>
            <a:r>
              <a:rPr lang="en-US" dirty="0">
                <a:highlight>
                  <a:srgbClr val="000000"/>
                </a:highlight>
              </a:rPr>
              <a:t> y </a:t>
            </a:r>
            <a:r>
              <a:rPr lang="en-US" dirty="0" err="1">
                <a:highlight>
                  <a:srgbClr val="000000"/>
                </a:highlight>
              </a:rPr>
              <a:t>artículos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9122843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7196</TotalTime>
  <Words>1660</Words>
  <Application>Microsoft Macintosh PowerPoint</Application>
  <PresentationFormat>Widescreen</PresentationFormat>
  <Paragraphs>223</Paragraphs>
  <Slides>33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  <vt:variant>
        <vt:lpstr>Custom Shows</vt:lpstr>
      </vt:variant>
      <vt:variant>
        <vt:i4>1</vt:i4>
      </vt:variant>
    </vt:vector>
  </HeadingPairs>
  <TitlesOfParts>
    <vt:vector size="40" baseType="lpstr">
      <vt:lpstr>Arial</vt:lpstr>
      <vt:lpstr>Calibri</vt:lpstr>
      <vt:lpstr>Menlo</vt:lpstr>
      <vt:lpstr>Times New Roman</vt:lpstr>
      <vt:lpstr>1_Custom Design</vt:lpstr>
      <vt:lpstr>Blank</vt:lpstr>
      <vt:lpstr>¿Cual es real?</vt:lpstr>
      <vt:lpstr>¿Cual es real?</vt:lpstr>
      <vt:lpstr>PowerPoint Presentation</vt:lpstr>
      <vt:lpstr>PowerPoint Presentation</vt:lpstr>
      <vt:lpstr>Objetivos de la Lección</vt:lpstr>
      <vt:lpstr>Términos utilizados</vt:lpstr>
      <vt:lpstr>Proceso de detección sintética: Imagen Humana</vt:lpstr>
      <vt:lpstr>Proceso de detección sintética: Estructuras</vt:lpstr>
      <vt:lpstr>Proceso de detección sintética: Imagen Humana</vt:lpstr>
      <vt:lpstr>Proceso de detección sintética: Estructuras</vt:lpstr>
      <vt:lpstr>Proceso de detección sintética: Estructuras</vt:lpstr>
      <vt:lpstr>Proceso de detección sintética: Imagen Humana</vt:lpstr>
      <vt:lpstr>Imagen Humana</vt:lpstr>
      <vt:lpstr>Imagen Humana: Context</vt:lpstr>
      <vt:lpstr>Imagen Humana : Hands and Limbs</vt:lpstr>
      <vt:lpstr>Human Images: Face</vt:lpstr>
      <vt:lpstr>Human Images: Clothing</vt:lpstr>
      <vt:lpstr>Proceso de detección sintética: Imagen Humana</vt:lpstr>
      <vt:lpstr>Proceso de detección sintética: Imagen Humana</vt:lpstr>
      <vt:lpstr>Proceso de detección sintética: Imagen Humana: Practica</vt:lpstr>
      <vt:lpstr>Proceso de detección sintética: Imagen Humana: Practica</vt:lpstr>
      <vt:lpstr>PowerPoint Presentation</vt:lpstr>
      <vt:lpstr>Proceso de detección sintética: Estructuras</vt:lpstr>
      <vt:lpstr>Imagen de una escena</vt:lpstr>
      <vt:lpstr>Imagen de una escena</vt:lpstr>
      <vt:lpstr>Imagen de una escena</vt:lpstr>
      <vt:lpstr>Imagen de una escena</vt:lpstr>
      <vt:lpstr>Proceso de detección sintética: Estructuras</vt:lpstr>
      <vt:lpstr>Proceso de detección sintética: Estructuras</vt:lpstr>
      <vt:lpstr>Comprobación de vídeo sintético: ejercicio práctico</vt:lpstr>
      <vt:lpstr>¿Por Qué Te Importa?</vt:lpstr>
      <vt:lpstr>Referencias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77</cp:revision>
  <dcterms:created xsi:type="dcterms:W3CDTF">2022-06-15T01:07:41Z</dcterms:created>
  <dcterms:modified xsi:type="dcterms:W3CDTF">2024-06-23T20:00:18Z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